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54" y="1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kumimoji="1"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1075E-8BC4-48AE-B805-0AA007B3C8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Access</a:t>
            </a:r>
            <a:r>
              <a:rPr lang="ja-JP" altLang="en-US" dirty="0"/>
              <a:t>で食品工場における</a:t>
            </a:r>
            <a:br>
              <a:rPr lang="en-US" altLang="ja-JP" dirty="0"/>
            </a:br>
            <a:r>
              <a:rPr lang="ja-JP" altLang="en-US" dirty="0"/>
              <a:t>生産管理データベース作成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46ADAA-FF46-4BDA-8FCC-F3255B91DE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親子テーブルを使ったレシピ管理と生産管理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59CEC61-FC0B-49E7-9E1B-7AE5BAAE7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740" y="4177122"/>
            <a:ext cx="2530318" cy="24892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A4E9C50-6746-4113-87C4-32D37F822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802" y="3858870"/>
            <a:ext cx="2600871" cy="242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574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723D12-7202-4BFF-A583-1C59DE6F5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過去動画</a:t>
            </a:r>
            <a:br>
              <a:rPr lang="en-US" altLang="ja-JP" dirty="0"/>
            </a:br>
            <a:r>
              <a:rPr lang="en-US" altLang="ja-JP" dirty="0"/>
              <a:t>Access</a:t>
            </a:r>
            <a:r>
              <a:rPr lang="ja-JP" altLang="en-US" dirty="0"/>
              <a:t>レシピ管理の続編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E65573-AF95-4F0E-BF8C-3C0283D89EF8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/>
              <a:t>過去の動画で、カレー屋さんのメニュー管理をイメージしてメニュー管理のデータベースを作成</a:t>
            </a:r>
            <a:endParaRPr lang="en-US" altLang="ja-JP" dirty="0"/>
          </a:p>
          <a:p>
            <a:r>
              <a:rPr kumimoji="1" lang="ja-JP" altLang="en-US" dirty="0"/>
              <a:t>メニューごと</a:t>
            </a:r>
            <a:r>
              <a:rPr lang="ja-JP" altLang="en-US" dirty="0"/>
              <a:t>のレシピを単一テーブルに記録していく方式</a:t>
            </a:r>
            <a:endParaRPr lang="en-US" altLang="ja-JP" dirty="0"/>
          </a:p>
          <a:p>
            <a:r>
              <a:rPr kumimoji="1" lang="ja-JP" altLang="en-US" dirty="0"/>
              <a:t>材料の種類分だけフィールドが必要</a:t>
            </a:r>
            <a:endParaRPr kumimoji="1" lang="en-US" altLang="ja-JP" dirty="0"/>
          </a:p>
          <a:p>
            <a:r>
              <a:rPr lang="en-US" altLang="ja-JP" dirty="0"/>
              <a:t>[</a:t>
            </a:r>
            <a:r>
              <a:rPr lang="ja-JP" altLang="en-US" dirty="0"/>
              <a:t>材料名１</a:t>
            </a:r>
            <a:r>
              <a:rPr lang="en-US" altLang="ja-JP" dirty="0"/>
              <a:t>]</a:t>
            </a:r>
            <a:r>
              <a:rPr lang="ja-JP" altLang="en-US" dirty="0"/>
              <a:t>～</a:t>
            </a:r>
            <a:r>
              <a:rPr lang="en-US" altLang="ja-JP" dirty="0"/>
              <a:t>[</a:t>
            </a:r>
            <a:r>
              <a:rPr lang="ja-JP" altLang="en-US" dirty="0"/>
              <a:t>材料名１０</a:t>
            </a:r>
            <a:r>
              <a:rPr lang="en-US" altLang="ja-JP" dirty="0"/>
              <a:t>]</a:t>
            </a:r>
            <a:r>
              <a:rPr lang="ja-JP" altLang="en-US" dirty="0"/>
              <a:t>、</a:t>
            </a:r>
            <a:r>
              <a:rPr lang="en-US" altLang="ja-JP" dirty="0"/>
              <a:t>[</a:t>
            </a:r>
            <a:r>
              <a:rPr lang="ja-JP" altLang="en-US" dirty="0"/>
              <a:t>グラム数１</a:t>
            </a:r>
            <a:r>
              <a:rPr lang="en-US" altLang="ja-JP" dirty="0"/>
              <a:t>]</a:t>
            </a:r>
            <a:r>
              <a:rPr lang="ja-JP" altLang="en-US" dirty="0"/>
              <a:t>～</a:t>
            </a:r>
            <a:r>
              <a:rPr lang="en-US" altLang="ja-JP" dirty="0"/>
              <a:t>[</a:t>
            </a:r>
            <a:r>
              <a:rPr lang="ja-JP" altLang="en-US" dirty="0"/>
              <a:t>グラム数１０</a:t>
            </a:r>
            <a:r>
              <a:rPr lang="en-US" altLang="ja-JP" dirty="0"/>
              <a:t>]</a:t>
            </a:r>
            <a:r>
              <a:rPr lang="ja-JP" altLang="en-US" dirty="0"/>
              <a:t>のフィールドを用意し、記録していく方式</a:t>
            </a:r>
            <a:endParaRPr lang="en-US" altLang="ja-JP" dirty="0"/>
          </a:p>
          <a:p>
            <a:r>
              <a:rPr lang="ja-JP" altLang="en-US" dirty="0"/>
              <a:t>材料が１０点までしか対応できない。</a:t>
            </a:r>
            <a:endParaRPr lang="en-US" altLang="ja-JP" dirty="0"/>
          </a:p>
          <a:p>
            <a:r>
              <a:rPr lang="ja-JP" altLang="en-US" dirty="0"/>
              <a:t>材料が８点しか使用しない場合、２点のフィールドは空のまま</a:t>
            </a:r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38B5E22-D9BA-484A-979B-30DD594B4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76" y="4019662"/>
            <a:ext cx="2608219" cy="31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6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8F76F-26B4-4558-B392-A9F9759E7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前回のテーブル構造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F6E39F-34B5-4D0C-AD01-DEE46C718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2685945" cy="524862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ja-JP" altLang="en-US" dirty="0"/>
              <a:t>レシピテーブル</a:t>
            </a:r>
            <a:endParaRPr kumimoji="1" lang="en-US" altLang="ja-JP" dirty="0"/>
          </a:p>
          <a:p>
            <a:pPr lvl="1"/>
            <a:r>
              <a:rPr lang="en-US" altLang="ja-JP" dirty="0"/>
              <a:t>ID</a:t>
            </a:r>
          </a:p>
          <a:p>
            <a:pPr lvl="1"/>
            <a:r>
              <a:rPr kumimoji="1" lang="ja-JP" altLang="en-US" dirty="0"/>
              <a:t>メニュー</a:t>
            </a:r>
            <a:endParaRPr kumimoji="1" lang="en-US" altLang="ja-JP" dirty="0"/>
          </a:p>
          <a:p>
            <a:pPr lvl="1"/>
            <a:r>
              <a:rPr lang="ja-JP" altLang="en-US" dirty="0"/>
              <a:t>材料名１</a:t>
            </a:r>
            <a:endParaRPr lang="en-US" altLang="ja-JP" dirty="0"/>
          </a:p>
          <a:p>
            <a:pPr lvl="1"/>
            <a:r>
              <a:rPr lang="ja-JP" altLang="en-US" dirty="0"/>
              <a:t>グラム数１</a:t>
            </a:r>
            <a:endParaRPr lang="en-US" altLang="ja-JP" dirty="0"/>
          </a:p>
          <a:p>
            <a:pPr lvl="1"/>
            <a:r>
              <a:rPr kumimoji="1" lang="ja-JP" altLang="en-US" dirty="0"/>
              <a:t>材料名２</a:t>
            </a:r>
            <a:endParaRPr kumimoji="1" lang="en-US" altLang="ja-JP" dirty="0"/>
          </a:p>
          <a:p>
            <a:pPr lvl="1"/>
            <a:r>
              <a:rPr lang="ja-JP" altLang="en-US" dirty="0"/>
              <a:t>グラム数２</a:t>
            </a:r>
            <a:endParaRPr kumimoji="1" lang="en-US" altLang="ja-JP" dirty="0"/>
          </a:p>
          <a:p>
            <a:pPr lvl="1"/>
            <a:r>
              <a:rPr lang="ja-JP" altLang="en-US" dirty="0"/>
              <a:t>材料名３</a:t>
            </a:r>
            <a:endParaRPr lang="en-US" altLang="ja-JP" dirty="0"/>
          </a:p>
          <a:p>
            <a:pPr lvl="1"/>
            <a:r>
              <a:rPr lang="ja-JP" altLang="en-US" dirty="0"/>
              <a:t>グラム数３</a:t>
            </a:r>
            <a:endParaRPr lang="en-US" altLang="ja-JP" dirty="0"/>
          </a:p>
          <a:p>
            <a:pPr lvl="1"/>
            <a:r>
              <a:rPr lang="ja-JP" altLang="en-US" dirty="0"/>
              <a:t>・・・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・・・</a:t>
            </a:r>
            <a:endParaRPr kumimoji="1" lang="en-US" altLang="ja-JP" dirty="0"/>
          </a:p>
          <a:p>
            <a:pPr lvl="1"/>
            <a:r>
              <a:rPr lang="ja-JP" altLang="en-US" dirty="0"/>
              <a:t>材料名１０</a:t>
            </a:r>
            <a:endParaRPr lang="en-US" altLang="ja-JP" dirty="0"/>
          </a:p>
          <a:p>
            <a:pPr lvl="1"/>
            <a:r>
              <a:rPr lang="ja-JP" altLang="en-US" dirty="0"/>
              <a:t>グラム数１０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C3411A-C53F-44A3-A1B2-25565D3EC48C}"/>
              </a:ext>
            </a:extLst>
          </p:cNvPr>
          <p:cNvSpPr txBox="1"/>
          <p:nvPr/>
        </p:nvSpPr>
        <p:spPr>
          <a:xfrm>
            <a:off x="8164945" y="1431636"/>
            <a:ext cx="375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同じようなフィールドが１０個も並び、強引な設計である。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データベースの設計に手間取るし、後々の集計でも手間取る。</a:t>
            </a:r>
          </a:p>
        </p:txBody>
      </p:sp>
    </p:spTree>
    <p:extLst>
      <p:ext uri="{BB962C8B-B14F-4D97-AF65-F5344CB8AC3E}">
        <p14:creationId xmlns:p14="http://schemas.microsoft.com/office/powerpoint/2010/main" val="1531998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0EAAEE-57DE-4F85-9E73-C7DBB5F40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今回のテーブル構造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6B324B-1B4E-4DC7-BADB-46127B376436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/>
              <a:t>調理法テーブル（親テーブル）</a:t>
            </a:r>
            <a:endParaRPr kumimoji="1"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</a:t>
            </a:r>
            <a:endParaRPr kumimoji="1" lang="en-US" altLang="ja-JP" dirty="0"/>
          </a:p>
          <a:p>
            <a:pPr lvl="1"/>
            <a:r>
              <a:rPr lang="ja-JP" altLang="en-US" dirty="0"/>
              <a:t>煮込み温度</a:t>
            </a:r>
            <a:endParaRPr lang="en-US" altLang="ja-JP" dirty="0"/>
          </a:p>
          <a:p>
            <a:pPr lvl="1"/>
            <a:r>
              <a:rPr lang="ja-JP" altLang="en-US" dirty="0"/>
              <a:t>煮込み</a:t>
            </a:r>
            <a:r>
              <a:rPr kumimoji="1" lang="ja-JP" altLang="en-US" dirty="0"/>
              <a:t>時間</a:t>
            </a:r>
            <a:endParaRPr kumimoji="1" lang="en-US" altLang="ja-JP" dirty="0"/>
          </a:p>
          <a:p>
            <a:r>
              <a:rPr lang="ja-JP" altLang="en-US" dirty="0"/>
              <a:t>レシピテーブル（子テーブル）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</a:t>
            </a:r>
          </a:p>
          <a:p>
            <a:pPr lvl="1"/>
            <a:r>
              <a:rPr kumimoji="1" lang="ja-JP" altLang="en-US" dirty="0"/>
              <a:t>材料名</a:t>
            </a:r>
            <a:endParaRPr kumimoji="1" lang="en-US" altLang="ja-JP" dirty="0"/>
          </a:p>
          <a:p>
            <a:pPr lvl="1"/>
            <a:r>
              <a:rPr lang="ja-JP" altLang="en-US" dirty="0"/>
              <a:t>グラム数</a:t>
            </a:r>
            <a:endParaRPr lang="en-US" altLang="ja-JP" dirty="0"/>
          </a:p>
          <a:p>
            <a:r>
              <a:rPr kumimoji="1" lang="ja-JP" altLang="en-US" dirty="0"/>
              <a:t>生産管理テーブル（他人テーブル）</a:t>
            </a:r>
            <a:endParaRPr kumimoji="1"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</a:t>
            </a:r>
          </a:p>
          <a:p>
            <a:pPr lvl="1"/>
            <a:r>
              <a:rPr lang="ja-JP" altLang="en-US" dirty="0"/>
              <a:t>生産日時</a:t>
            </a:r>
            <a:endParaRPr lang="en-US" altLang="ja-JP" dirty="0"/>
          </a:p>
          <a:p>
            <a:pPr lvl="1"/>
            <a:r>
              <a:rPr kumimoji="1" lang="ja-JP" altLang="en-US" dirty="0"/>
              <a:t>ロット番号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A738789D-8D1F-487F-AA20-568B4F131581}"/>
              </a:ext>
            </a:extLst>
          </p:cNvPr>
          <p:cNvSpPr txBox="1">
            <a:spLocks/>
          </p:cNvSpPr>
          <p:nvPr/>
        </p:nvSpPr>
        <p:spPr>
          <a:xfrm>
            <a:off x="9249779" y="1247570"/>
            <a:ext cx="1833857" cy="13886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製品テーブル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</a:t>
            </a:r>
          </a:p>
          <a:p>
            <a:pPr lvl="1"/>
            <a:r>
              <a:rPr lang="ja-JP" altLang="en-US" dirty="0"/>
              <a:t>製品名</a:t>
            </a:r>
            <a:endParaRPr lang="en-US" altLang="ja-JP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9581A6A-1A3B-4C6A-AE9A-8BE1CFE083D0}"/>
              </a:ext>
            </a:extLst>
          </p:cNvPr>
          <p:cNvCxnSpPr/>
          <p:nvPr/>
        </p:nvCxnSpPr>
        <p:spPr>
          <a:xfrm flipH="1" flipV="1">
            <a:off x="6797964" y="1570182"/>
            <a:ext cx="2817091" cy="415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B6DE8D3-8E13-4E6C-8349-B39601F36DD7}"/>
              </a:ext>
            </a:extLst>
          </p:cNvPr>
          <p:cNvCxnSpPr/>
          <p:nvPr/>
        </p:nvCxnSpPr>
        <p:spPr>
          <a:xfrm flipH="1">
            <a:off x="6797964" y="2087418"/>
            <a:ext cx="2817091" cy="1043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00A5856-356A-4426-A75B-3CA71BAC49CF}"/>
              </a:ext>
            </a:extLst>
          </p:cNvPr>
          <p:cNvCxnSpPr/>
          <p:nvPr/>
        </p:nvCxnSpPr>
        <p:spPr>
          <a:xfrm flipH="1">
            <a:off x="6696364" y="2198255"/>
            <a:ext cx="2918691" cy="2401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207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14FA70-24F8-4EAE-98A3-17414CCD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今回のテーブル構造</a:t>
            </a:r>
            <a:br>
              <a:rPr kumimoji="1" lang="en-US" altLang="ja-JP" dirty="0"/>
            </a:br>
            <a:r>
              <a:rPr kumimoji="1" lang="ja-JP" altLang="en-US" dirty="0"/>
              <a:t>（親子部分）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5D6B3D-13C1-481E-89D5-32036DB49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324" y="158262"/>
            <a:ext cx="7305083" cy="261099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/>
              <a:t>調理法テーブル（親テーブル）</a:t>
            </a:r>
            <a:endParaRPr kumimoji="1"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	</a:t>
            </a:r>
            <a:r>
              <a:rPr lang="ja-JP" altLang="en-US" dirty="0"/>
              <a:t>煮込み温度</a:t>
            </a:r>
            <a:r>
              <a:rPr lang="en-US" altLang="ja-JP" dirty="0"/>
              <a:t>	</a:t>
            </a:r>
            <a:r>
              <a:rPr lang="ja-JP" altLang="en-US" dirty="0"/>
              <a:t>煮込み時間</a:t>
            </a:r>
            <a:endParaRPr lang="en-US" altLang="ja-JP" dirty="0"/>
          </a:p>
          <a:p>
            <a:pPr lvl="1"/>
            <a:r>
              <a:rPr kumimoji="1" lang="en-US" altLang="ja-JP" dirty="0"/>
              <a:t>CR001	120</a:t>
            </a:r>
            <a:r>
              <a:rPr kumimoji="1" lang="ja-JP" altLang="en-US" dirty="0"/>
              <a:t>℃</a:t>
            </a:r>
            <a:r>
              <a:rPr kumimoji="1" lang="en-US" altLang="ja-JP" dirty="0"/>
              <a:t>		70</a:t>
            </a:r>
            <a:r>
              <a:rPr kumimoji="1" lang="ja-JP" altLang="en-US" dirty="0"/>
              <a:t>分</a:t>
            </a:r>
            <a:endParaRPr kumimoji="1" lang="en-US" altLang="ja-JP" dirty="0"/>
          </a:p>
          <a:p>
            <a:pPr lvl="1"/>
            <a:r>
              <a:rPr lang="en-US" altLang="ja-JP" dirty="0"/>
              <a:t>CR002	120℃		60</a:t>
            </a:r>
            <a:r>
              <a:rPr lang="ja-JP" altLang="en-US" dirty="0"/>
              <a:t>分</a:t>
            </a:r>
            <a:endParaRPr lang="en-US" altLang="ja-JP" dirty="0"/>
          </a:p>
          <a:p>
            <a:pPr lvl="1"/>
            <a:r>
              <a:rPr kumimoji="1" lang="en-US" altLang="ja-JP" dirty="0"/>
              <a:t>CR003	120</a:t>
            </a:r>
            <a:r>
              <a:rPr kumimoji="1" lang="ja-JP" altLang="en-US" dirty="0"/>
              <a:t>℃</a:t>
            </a:r>
            <a:r>
              <a:rPr kumimoji="1" lang="en-US" altLang="ja-JP" dirty="0"/>
              <a:t>		40</a:t>
            </a:r>
            <a:r>
              <a:rPr kumimoji="1" lang="ja-JP" altLang="en-US" dirty="0"/>
              <a:t>分</a:t>
            </a:r>
            <a:endParaRPr kumimoji="1" lang="en-US" altLang="ja-JP" dirty="0"/>
          </a:p>
          <a:p>
            <a:pPr lvl="1"/>
            <a:r>
              <a:rPr lang="en-US" altLang="ja-JP" dirty="0"/>
              <a:t>CR004	100</a:t>
            </a:r>
            <a:r>
              <a:rPr lang="ja-JP" altLang="en-US" dirty="0"/>
              <a:t>℃</a:t>
            </a:r>
            <a:r>
              <a:rPr lang="en-US" altLang="ja-JP" dirty="0"/>
              <a:t>		30</a:t>
            </a:r>
            <a:r>
              <a:rPr lang="ja-JP" altLang="en-US" dirty="0"/>
              <a:t>分</a:t>
            </a:r>
            <a:endParaRPr lang="en-US" altLang="ja-JP" dirty="0"/>
          </a:p>
          <a:p>
            <a:pPr lvl="1"/>
            <a:r>
              <a:rPr lang="ja-JP" altLang="en-US" dirty="0"/>
              <a:t>・・・</a:t>
            </a:r>
            <a:r>
              <a:rPr lang="en-US" altLang="ja-JP" dirty="0"/>
              <a:t>	</a:t>
            </a:r>
            <a:r>
              <a:rPr lang="ja-JP" altLang="en-US" dirty="0"/>
              <a:t>・・・</a:t>
            </a:r>
            <a:endParaRPr kumimoji="1" lang="ja-JP" altLang="en-US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59B18C90-D511-447B-B25D-3F46E2EDE28E}"/>
              </a:ext>
            </a:extLst>
          </p:cNvPr>
          <p:cNvSpPr txBox="1">
            <a:spLocks/>
          </p:cNvSpPr>
          <p:nvPr/>
        </p:nvSpPr>
        <p:spPr>
          <a:xfrm>
            <a:off x="6743700" y="2998177"/>
            <a:ext cx="5134708" cy="37631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レシピテーブル（子テーブル）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	</a:t>
            </a:r>
            <a:r>
              <a:rPr lang="ja-JP" altLang="en-US" dirty="0"/>
              <a:t>材料名</a:t>
            </a:r>
            <a:r>
              <a:rPr lang="en-US" altLang="ja-JP" dirty="0"/>
              <a:t>		</a:t>
            </a:r>
            <a:r>
              <a:rPr lang="ja-JP" altLang="en-US" dirty="0"/>
              <a:t>グラム数</a:t>
            </a:r>
            <a:endParaRPr lang="en-US" altLang="ja-JP" dirty="0"/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ジャガイモ</a:t>
            </a:r>
            <a:r>
              <a:rPr lang="en-US" altLang="ja-JP" dirty="0"/>
              <a:t>		5000g</a:t>
            </a:r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人参</a:t>
            </a:r>
            <a:r>
              <a:rPr lang="en-US" altLang="ja-JP" dirty="0"/>
              <a:t>		3000g</a:t>
            </a:r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玉ねぎ</a:t>
            </a:r>
            <a:r>
              <a:rPr lang="en-US" altLang="ja-JP" dirty="0"/>
              <a:t>		4000g</a:t>
            </a:r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牛肉</a:t>
            </a:r>
            <a:r>
              <a:rPr lang="en-US" altLang="ja-JP" dirty="0"/>
              <a:t>		10000g</a:t>
            </a:r>
          </a:p>
          <a:p>
            <a:pPr lvl="1"/>
            <a:r>
              <a:rPr lang="en-US" altLang="ja-JP" dirty="0"/>
              <a:t>CR002	</a:t>
            </a:r>
            <a:r>
              <a:rPr lang="ja-JP" altLang="en-US" dirty="0"/>
              <a:t>玉ねぎ</a:t>
            </a:r>
            <a:r>
              <a:rPr lang="en-US" altLang="ja-JP" dirty="0"/>
              <a:t>		8000g</a:t>
            </a:r>
          </a:p>
          <a:p>
            <a:pPr lvl="1"/>
            <a:r>
              <a:rPr lang="en-US" altLang="ja-JP" dirty="0"/>
              <a:t>CR002	</a:t>
            </a:r>
            <a:r>
              <a:rPr lang="ja-JP" altLang="en-US" dirty="0"/>
              <a:t>豚肉</a:t>
            </a:r>
            <a:r>
              <a:rPr lang="en-US" altLang="ja-JP" dirty="0"/>
              <a:t>		10000g</a:t>
            </a:r>
          </a:p>
          <a:p>
            <a:pPr lvl="1"/>
            <a:r>
              <a:rPr lang="en-US" altLang="ja-JP" dirty="0"/>
              <a:t>CR003	</a:t>
            </a:r>
            <a:r>
              <a:rPr lang="ja-JP" altLang="en-US" dirty="0"/>
              <a:t>鶏肉</a:t>
            </a:r>
            <a:r>
              <a:rPr lang="en-US" altLang="ja-JP" dirty="0"/>
              <a:t>		10000g</a:t>
            </a:r>
          </a:p>
          <a:p>
            <a:pPr lvl="1"/>
            <a:r>
              <a:rPr lang="ja-JP" altLang="en-US" dirty="0"/>
              <a:t>・・・</a:t>
            </a:r>
            <a:r>
              <a:rPr lang="en-US" altLang="ja-JP" dirty="0"/>
              <a:t>	</a:t>
            </a:r>
            <a:r>
              <a:rPr lang="ja-JP" altLang="en-US" dirty="0"/>
              <a:t>・・・</a:t>
            </a:r>
            <a:r>
              <a:rPr lang="en-US" altLang="ja-JP" dirty="0"/>
              <a:t>		</a:t>
            </a:r>
            <a:r>
              <a:rPr lang="ja-JP" altLang="en-US" dirty="0"/>
              <a:t>・・・</a:t>
            </a:r>
          </a:p>
        </p:txBody>
      </p:sp>
      <p:sp>
        <p:nvSpPr>
          <p:cNvPr id="7" name="矢印: 二方向 6">
            <a:extLst>
              <a:ext uri="{FF2B5EF4-FFF2-40B4-BE49-F238E27FC236}">
                <a16:creationId xmlns:a16="http://schemas.microsoft.com/office/drawing/2014/main" id="{3CE277AF-CB00-4657-8F84-99DFD8B56C29}"/>
              </a:ext>
            </a:extLst>
          </p:cNvPr>
          <p:cNvSpPr/>
          <p:nvPr/>
        </p:nvSpPr>
        <p:spPr>
          <a:xfrm flipH="1">
            <a:off x="5448301" y="2875087"/>
            <a:ext cx="1028932" cy="1213660"/>
          </a:xfrm>
          <a:prstGeom prst="leftUpArrow">
            <a:avLst>
              <a:gd name="adj1" fmla="val 11301"/>
              <a:gd name="adj2" fmla="val 20778"/>
              <a:gd name="adj3" fmla="val 3014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761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2E1247-E8DF-4E24-9879-52A3282FC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今回のテーブル構造</a:t>
            </a:r>
            <a:br>
              <a:rPr kumimoji="1" lang="en-US" altLang="ja-JP" dirty="0"/>
            </a:br>
            <a:r>
              <a:rPr kumimoji="1" lang="ja-JP" altLang="en-US" dirty="0"/>
              <a:t>（全体構成）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D637333C-C0FF-4660-A2CD-DBBCBDF4EC97}"/>
              </a:ext>
            </a:extLst>
          </p:cNvPr>
          <p:cNvSpPr txBox="1">
            <a:spLocks/>
          </p:cNvSpPr>
          <p:nvPr/>
        </p:nvSpPr>
        <p:spPr>
          <a:xfrm>
            <a:off x="4599701" y="255477"/>
            <a:ext cx="5621159" cy="12221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調理法テーブル（親テーブル）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	</a:t>
            </a:r>
            <a:r>
              <a:rPr lang="ja-JP" altLang="en-US" dirty="0"/>
              <a:t>煮込み温度</a:t>
            </a:r>
            <a:r>
              <a:rPr lang="en-US" altLang="ja-JP" dirty="0"/>
              <a:t>	</a:t>
            </a:r>
            <a:r>
              <a:rPr lang="ja-JP" altLang="en-US" dirty="0"/>
              <a:t>煮込み時間</a:t>
            </a:r>
            <a:endParaRPr lang="en-US" altLang="ja-JP" dirty="0"/>
          </a:p>
          <a:p>
            <a:pPr lvl="1"/>
            <a:r>
              <a:rPr lang="en-US" altLang="ja-JP" dirty="0"/>
              <a:t>CR001	120</a:t>
            </a:r>
            <a:r>
              <a:rPr lang="ja-JP" altLang="en-US" dirty="0"/>
              <a:t>℃</a:t>
            </a:r>
            <a:r>
              <a:rPr lang="en-US" altLang="ja-JP" dirty="0"/>
              <a:t>		70</a:t>
            </a:r>
            <a:r>
              <a:rPr lang="ja-JP" altLang="en-US" dirty="0"/>
              <a:t>分</a:t>
            </a:r>
            <a:endParaRPr lang="en-US" altLang="ja-JP" dirty="0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799BEABB-2C69-4666-9429-2A32162DC0B0}"/>
              </a:ext>
            </a:extLst>
          </p:cNvPr>
          <p:cNvSpPr txBox="1">
            <a:spLocks/>
          </p:cNvSpPr>
          <p:nvPr/>
        </p:nvSpPr>
        <p:spPr>
          <a:xfrm>
            <a:off x="6450677" y="1600200"/>
            <a:ext cx="5621159" cy="23935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レシピテーブル（子テーブル）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	</a:t>
            </a:r>
            <a:r>
              <a:rPr lang="ja-JP" altLang="en-US" dirty="0"/>
              <a:t>材料名</a:t>
            </a:r>
            <a:r>
              <a:rPr lang="en-US" altLang="ja-JP" dirty="0"/>
              <a:t>		</a:t>
            </a:r>
            <a:r>
              <a:rPr lang="ja-JP" altLang="en-US" dirty="0"/>
              <a:t>グラム数</a:t>
            </a:r>
            <a:endParaRPr lang="en-US" altLang="ja-JP" dirty="0"/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ジャガイモ</a:t>
            </a:r>
            <a:r>
              <a:rPr lang="en-US" altLang="ja-JP" dirty="0"/>
              <a:t>		5000g</a:t>
            </a:r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人参</a:t>
            </a:r>
            <a:r>
              <a:rPr lang="en-US" altLang="ja-JP" dirty="0"/>
              <a:t>		3000g</a:t>
            </a:r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玉ねぎ</a:t>
            </a:r>
            <a:r>
              <a:rPr lang="en-US" altLang="ja-JP" dirty="0"/>
              <a:t>		4000g</a:t>
            </a:r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牛肉</a:t>
            </a:r>
            <a:r>
              <a:rPr lang="en-US" altLang="ja-JP" dirty="0"/>
              <a:t>		10000g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AFD7ECD2-F048-4380-9CB3-3CB9E341752E}"/>
              </a:ext>
            </a:extLst>
          </p:cNvPr>
          <p:cNvSpPr txBox="1">
            <a:spLocks/>
          </p:cNvSpPr>
          <p:nvPr/>
        </p:nvSpPr>
        <p:spPr>
          <a:xfrm>
            <a:off x="6450678" y="4061018"/>
            <a:ext cx="5621160" cy="23935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生産管理テーブル（他人テーブル）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	</a:t>
            </a:r>
            <a:r>
              <a:rPr lang="ja-JP" altLang="en-US" dirty="0"/>
              <a:t>生産日時</a:t>
            </a:r>
            <a:r>
              <a:rPr lang="en-US" altLang="ja-JP" dirty="0"/>
              <a:t>		</a:t>
            </a:r>
            <a:r>
              <a:rPr lang="ja-JP" altLang="en-US" dirty="0"/>
              <a:t>ロット番号</a:t>
            </a:r>
            <a:endParaRPr lang="en-US" altLang="ja-JP" dirty="0"/>
          </a:p>
          <a:p>
            <a:pPr lvl="1"/>
            <a:r>
              <a:rPr lang="en-US" altLang="ja-JP" dirty="0"/>
              <a:t>CR001	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10:00	41701</a:t>
            </a:r>
          </a:p>
          <a:p>
            <a:pPr lvl="1"/>
            <a:r>
              <a:rPr lang="en-US" altLang="ja-JP" dirty="0"/>
              <a:t>CR001	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11:00	41702</a:t>
            </a:r>
          </a:p>
          <a:p>
            <a:pPr lvl="1"/>
            <a:r>
              <a:rPr lang="en-US" altLang="ja-JP" dirty="0"/>
              <a:t>CR002	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12:00	41703</a:t>
            </a:r>
          </a:p>
          <a:p>
            <a:pPr lvl="1"/>
            <a:r>
              <a:rPr lang="en-US" altLang="ja-JP" dirty="0"/>
              <a:t>CR003	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13:00	41704</a:t>
            </a:r>
          </a:p>
        </p:txBody>
      </p:sp>
      <p:sp>
        <p:nvSpPr>
          <p:cNvPr id="9" name="矢印: 二方向 8">
            <a:extLst>
              <a:ext uri="{FF2B5EF4-FFF2-40B4-BE49-F238E27FC236}">
                <a16:creationId xmlns:a16="http://schemas.microsoft.com/office/drawing/2014/main" id="{278383AA-F6AD-475D-A857-1DF53D57D0B1}"/>
              </a:ext>
            </a:extLst>
          </p:cNvPr>
          <p:cNvSpPr/>
          <p:nvPr/>
        </p:nvSpPr>
        <p:spPr>
          <a:xfrm flipH="1">
            <a:off x="5421746" y="1600200"/>
            <a:ext cx="1028932" cy="1213660"/>
          </a:xfrm>
          <a:prstGeom prst="leftUpArrow">
            <a:avLst>
              <a:gd name="adj1" fmla="val 11301"/>
              <a:gd name="adj2" fmla="val 20778"/>
              <a:gd name="adj3" fmla="val 3014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矢印: 二方向 9">
            <a:extLst>
              <a:ext uri="{FF2B5EF4-FFF2-40B4-BE49-F238E27FC236}">
                <a16:creationId xmlns:a16="http://schemas.microsoft.com/office/drawing/2014/main" id="{D17BE9B9-3AE3-4035-A176-3292CE52AA1E}"/>
              </a:ext>
            </a:extLst>
          </p:cNvPr>
          <p:cNvSpPr/>
          <p:nvPr/>
        </p:nvSpPr>
        <p:spPr>
          <a:xfrm flipH="1">
            <a:off x="4969162" y="1461655"/>
            <a:ext cx="1385455" cy="3572164"/>
          </a:xfrm>
          <a:prstGeom prst="leftUpArrow">
            <a:avLst>
              <a:gd name="adj1" fmla="val 11301"/>
              <a:gd name="adj2" fmla="val 21390"/>
              <a:gd name="adj3" fmla="val 30148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468BA0DA-AEEB-474C-88D1-E4A86A28DD9A}"/>
              </a:ext>
            </a:extLst>
          </p:cNvPr>
          <p:cNvSpPr txBox="1">
            <a:spLocks/>
          </p:cNvSpPr>
          <p:nvPr/>
        </p:nvSpPr>
        <p:spPr>
          <a:xfrm>
            <a:off x="888631" y="255477"/>
            <a:ext cx="3584580" cy="1222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製品テーブル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 	</a:t>
            </a:r>
            <a:r>
              <a:rPr lang="ja-JP" altLang="en-US" dirty="0"/>
              <a:t>製品名</a:t>
            </a:r>
            <a:endParaRPr lang="en-US" altLang="ja-JP" dirty="0"/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ビーフカレー</a:t>
            </a:r>
            <a:endParaRPr lang="en-US" altLang="ja-JP" dirty="0"/>
          </a:p>
        </p:txBody>
      </p:sp>
      <p:sp>
        <p:nvSpPr>
          <p:cNvPr id="3" name="矢印: 左右 2">
            <a:extLst>
              <a:ext uri="{FF2B5EF4-FFF2-40B4-BE49-F238E27FC236}">
                <a16:creationId xmlns:a16="http://schemas.microsoft.com/office/drawing/2014/main" id="{B89895DA-D583-4F89-AE89-92C5A25CE5F9}"/>
              </a:ext>
            </a:extLst>
          </p:cNvPr>
          <p:cNvSpPr/>
          <p:nvPr/>
        </p:nvSpPr>
        <p:spPr>
          <a:xfrm>
            <a:off x="4106967" y="1161367"/>
            <a:ext cx="858980" cy="25169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07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9C2F5E-50F1-431B-A028-C4E1A81FF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食品工場の</a:t>
            </a:r>
            <a:br>
              <a:rPr kumimoji="1" lang="en-US" altLang="ja-JP" dirty="0"/>
            </a:br>
            <a:r>
              <a:rPr kumimoji="1" lang="ja-JP" altLang="en-US" dirty="0"/>
              <a:t>入力フォーム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5A60BFD7-48B9-4625-9B75-8C769382531E}"/>
              </a:ext>
            </a:extLst>
          </p:cNvPr>
          <p:cNvSpPr txBox="1">
            <a:spLocks/>
          </p:cNvSpPr>
          <p:nvPr/>
        </p:nvSpPr>
        <p:spPr>
          <a:xfrm>
            <a:off x="4507335" y="1153873"/>
            <a:ext cx="7672754" cy="12221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調理法テーブル（親テーブル）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	</a:t>
            </a:r>
            <a:r>
              <a:rPr lang="ja-JP" altLang="en-US" dirty="0"/>
              <a:t>製品名</a:t>
            </a:r>
            <a:r>
              <a:rPr lang="en-US" altLang="ja-JP" dirty="0"/>
              <a:t>		</a:t>
            </a:r>
            <a:r>
              <a:rPr lang="ja-JP" altLang="en-US" dirty="0"/>
              <a:t>煮込み温度</a:t>
            </a:r>
            <a:r>
              <a:rPr lang="en-US" altLang="ja-JP" dirty="0"/>
              <a:t>	</a:t>
            </a:r>
            <a:r>
              <a:rPr lang="ja-JP" altLang="en-US" dirty="0"/>
              <a:t>煮込み時間</a:t>
            </a:r>
            <a:endParaRPr lang="en-US" altLang="ja-JP" dirty="0"/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ビーフカレー</a:t>
            </a:r>
            <a:r>
              <a:rPr lang="en-US" altLang="ja-JP" dirty="0"/>
              <a:t>	120</a:t>
            </a:r>
            <a:r>
              <a:rPr lang="ja-JP" altLang="en-US" dirty="0"/>
              <a:t>℃</a:t>
            </a:r>
            <a:r>
              <a:rPr lang="en-US" altLang="ja-JP" dirty="0"/>
              <a:t>		70</a:t>
            </a:r>
            <a:r>
              <a:rPr lang="ja-JP" altLang="en-US" dirty="0"/>
              <a:t>分</a:t>
            </a:r>
            <a:endParaRPr lang="en-US" altLang="ja-JP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6D848EFA-7385-45ED-B2A2-8D57D10907E7}"/>
              </a:ext>
            </a:extLst>
          </p:cNvPr>
          <p:cNvSpPr txBox="1">
            <a:spLocks/>
          </p:cNvSpPr>
          <p:nvPr/>
        </p:nvSpPr>
        <p:spPr>
          <a:xfrm>
            <a:off x="4507335" y="2367150"/>
            <a:ext cx="4154171" cy="42818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レシピテーブル（子テーブル）</a:t>
            </a:r>
            <a:endParaRPr lang="en-US" altLang="ja-JP" dirty="0"/>
          </a:p>
          <a:p>
            <a:pPr lvl="1"/>
            <a:r>
              <a:rPr lang="ja-JP" altLang="en-US" dirty="0"/>
              <a:t>材料名</a:t>
            </a:r>
            <a:r>
              <a:rPr lang="en-US" altLang="ja-JP" dirty="0"/>
              <a:t>		</a:t>
            </a:r>
            <a:r>
              <a:rPr lang="ja-JP" altLang="en-US" dirty="0"/>
              <a:t>グラム数</a:t>
            </a:r>
            <a:endParaRPr lang="en-US" altLang="ja-JP" dirty="0"/>
          </a:p>
          <a:p>
            <a:pPr lvl="1"/>
            <a:r>
              <a:rPr lang="ja-JP" altLang="en-US" dirty="0"/>
              <a:t>ジャガイモ</a:t>
            </a:r>
            <a:r>
              <a:rPr lang="en-US" altLang="ja-JP" dirty="0"/>
              <a:t>		5000g</a:t>
            </a:r>
          </a:p>
          <a:p>
            <a:pPr lvl="1"/>
            <a:r>
              <a:rPr lang="ja-JP" altLang="en-US" dirty="0"/>
              <a:t>人参</a:t>
            </a:r>
            <a:r>
              <a:rPr lang="en-US" altLang="ja-JP" dirty="0"/>
              <a:t>		3000g</a:t>
            </a:r>
          </a:p>
          <a:p>
            <a:pPr lvl="1"/>
            <a:r>
              <a:rPr lang="ja-JP" altLang="en-US" dirty="0"/>
              <a:t>玉ねぎ</a:t>
            </a:r>
            <a:r>
              <a:rPr lang="en-US" altLang="ja-JP" dirty="0"/>
              <a:t>		4000g</a:t>
            </a:r>
          </a:p>
          <a:p>
            <a:pPr lvl="1"/>
            <a:r>
              <a:rPr lang="ja-JP" altLang="en-US" dirty="0"/>
              <a:t>牛肉</a:t>
            </a:r>
            <a:r>
              <a:rPr lang="en-US" altLang="ja-JP" dirty="0"/>
              <a:t>		10000g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205064F8-AB88-46DF-B297-5F96F8BE0A74}"/>
              </a:ext>
            </a:extLst>
          </p:cNvPr>
          <p:cNvSpPr txBox="1">
            <a:spLocks/>
          </p:cNvSpPr>
          <p:nvPr/>
        </p:nvSpPr>
        <p:spPr>
          <a:xfrm>
            <a:off x="8387862" y="2367150"/>
            <a:ext cx="3804137" cy="43062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ja-JP" altLang="en-US" dirty="0"/>
              <a:t>生産日時</a:t>
            </a:r>
            <a:r>
              <a:rPr lang="en-US" altLang="ja-JP" dirty="0"/>
              <a:t>		</a:t>
            </a:r>
            <a:r>
              <a:rPr lang="ja-JP" altLang="en-US" dirty="0"/>
              <a:t>ロット番号</a:t>
            </a:r>
            <a:endParaRPr lang="en-US" altLang="ja-JP" dirty="0"/>
          </a:p>
          <a:p>
            <a:pPr lvl="1"/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10:00	41701</a:t>
            </a:r>
          </a:p>
          <a:p>
            <a:pPr lvl="1"/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11:00	41702</a:t>
            </a:r>
          </a:p>
          <a:p>
            <a:pPr lvl="1"/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12:00	41703</a:t>
            </a:r>
          </a:p>
          <a:p>
            <a:pPr lvl="1"/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</a:t>
            </a:r>
            <a:r>
              <a:rPr lang="en-US" altLang="ja-JP" dirty="0"/>
              <a:t>	13:00	41704</a:t>
            </a:r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415C0BBA-8E08-4F15-AF88-B73375A3AC92}"/>
              </a:ext>
            </a:extLst>
          </p:cNvPr>
          <p:cNvSpPr/>
          <p:nvPr/>
        </p:nvSpPr>
        <p:spPr>
          <a:xfrm>
            <a:off x="4805131" y="2279120"/>
            <a:ext cx="268554" cy="1222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E470026-235D-49FD-A879-AAA1ED01F726}"/>
              </a:ext>
            </a:extLst>
          </p:cNvPr>
          <p:cNvSpPr txBox="1"/>
          <p:nvPr/>
        </p:nvSpPr>
        <p:spPr>
          <a:xfrm>
            <a:off x="5038870" y="2567019"/>
            <a:ext cx="30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製品</a:t>
            </a:r>
            <a:r>
              <a:rPr kumimoji="1" lang="en-US" altLang="ja-JP" dirty="0"/>
              <a:t>ID</a:t>
            </a:r>
            <a:r>
              <a:rPr kumimoji="1" lang="ja-JP" altLang="en-US" dirty="0"/>
              <a:t>でリンクさせた埋め込みフォームとする。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B96ECA6B-C1D7-4683-BF91-8FA3382A7914}"/>
              </a:ext>
            </a:extLst>
          </p:cNvPr>
          <p:cNvSpPr/>
          <p:nvPr/>
        </p:nvSpPr>
        <p:spPr>
          <a:xfrm>
            <a:off x="8957452" y="5508687"/>
            <a:ext cx="1332478" cy="54512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生産開始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A02BA171-2720-4166-9EF9-4426696668F5}"/>
              </a:ext>
            </a:extLst>
          </p:cNvPr>
          <p:cNvSpPr/>
          <p:nvPr/>
        </p:nvSpPr>
        <p:spPr>
          <a:xfrm>
            <a:off x="10574725" y="5508687"/>
            <a:ext cx="1332478" cy="54512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生産完了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14F1B9-0BFB-4FE2-A7E8-8F1DF52CE6D7}"/>
              </a:ext>
            </a:extLst>
          </p:cNvPr>
          <p:cNvSpPr txBox="1"/>
          <p:nvPr/>
        </p:nvSpPr>
        <p:spPr>
          <a:xfrm>
            <a:off x="9460910" y="6035891"/>
            <a:ext cx="2577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ボタン操作で日時を入力</a:t>
            </a:r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47A26E70-94AF-4164-BEEA-C86075204590}"/>
              </a:ext>
            </a:extLst>
          </p:cNvPr>
          <p:cNvSpPr/>
          <p:nvPr/>
        </p:nvSpPr>
        <p:spPr>
          <a:xfrm rot="19200487">
            <a:off x="8542352" y="2232136"/>
            <a:ext cx="285706" cy="1222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6A7DCCA-BD3D-4277-8C32-5FC0A07D09C4}"/>
              </a:ext>
            </a:extLst>
          </p:cNvPr>
          <p:cNvSpPr txBox="1"/>
          <p:nvPr/>
        </p:nvSpPr>
        <p:spPr>
          <a:xfrm>
            <a:off x="9136811" y="2569501"/>
            <a:ext cx="30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製品</a:t>
            </a:r>
            <a:r>
              <a:rPr kumimoji="1" lang="en-US" altLang="ja-JP" dirty="0"/>
              <a:t>ID</a:t>
            </a:r>
            <a:r>
              <a:rPr kumimoji="1" lang="ja-JP" altLang="en-US" dirty="0"/>
              <a:t>でリンクさせた埋め込みフォームとする。</a:t>
            </a: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6590F2E1-9F05-4D7F-9F12-3EF2CA45F276}"/>
              </a:ext>
            </a:extLst>
          </p:cNvPr>
          <p:cNvSpPr txBox="1">
            <a:spLocks/>
          </p:cNvSpPr>
          <p:nvPr/>
        </p:nvSpPr>
        <p:spPr>
          <a:xfrm>
            <a:off x="8070484" y="133088"/>
            <a:ext cx="3584580" cy="1222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製品テーブル</a:t>
            </a:r>
            <a:endParaRPr lang="en-US" altLang="ja-JP" dirty="0"/>
          </a:p>
          <a:p>
            <a:pPr lvl="1"/>
            <a:r>
              <a:rPr lang="ja-JP" altLang="en-US" dirty="0"/>
              <a:t>製品</a:t>
            </a:r>
            <a:r>
              <a:rPr lang="en-US" altLang="ja-JP" dirty="0"/>
              <a:t>ID 	</a:t>
            </a:r>
            <a:r>
              <a:rPr lang="ja-JP" altLang="en-US" dirty="0"/>
              <a:t>製品名</a:t>
            </a:r>
            <a:endParaRPr lang="en-US" altLang="ja-JP" dirty="0"/>
          </a:p>
          <a:p>
            <a:pPr lvl="1"/>
            <a:r>
              <a:rPr lang="en-US" altLang="ja-JP" dirty="0"/>
              <a:t>CR001	</a:t>
            </a:r>
            <a:r>
              <a:rPr lang="ja-JP" altLang="en-US" dirty="0"/>
              <a:t>ビーフカレー</a:t>
            </a:r>
            <a:endParaRPr lang="en-US" altLang="ja-JP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EF21107-0114-4B22-BBB7-6CB58A0B9683}"/>
              </a:ext>
            </a:extLst>
          </p:cNvPr>
          <p:cNvSpPr txBox="1"/>
          <p:nvPr/>
        </p:nvSpPr>
        <p:spPr>
          <a:xfrm>
            <a:off x="8216988" y="1188237"/>
            <a:ext cx="414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オートルックアップクエリで製品名を表示</a:t>
            </a:r>
          </a:p>
        </p:txBody>
      </p:sp>
      <p:sp>
        <p:nvSpPr>
          <p:cNvPr id="17" name="矢印: 下 16">
            <a:extLst>
              <a:ext uri="{FF2B5EF4-FFF2-40B4-BE49-F238E27FC236}">
                <a16:creationId xmlns:a16="http://schemas.microsoft.com/office/drawing/2014/main" id="{5C7C67B5-2430-4549-ABEF-BC034F8A3F24}"/>
              </a:ext>
            </a:extLst>
          </p:cNvPr>
          <p:cNvSpPr/>
          <p:nvPr/>
        </p:nvSpPr>
        <p:spPr>
          <a:xfrm rot="2380886">
            <a:off x="7868055" y="1019105"/>
            <a:ext cx="254242" cy="11819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302586"/>
      </p:ext>
    </p:extLst>
  </p:cSld>
  <p:clrMapOvr>
    <a:masterClrMapping/>
  </p:clrMapOvr>
</p:sld>
</file>

<file path=ppt/theme/theme1.xml><?xml version="1.0" encoding="utf-8"?>
<a:theme xmlns:a="http://schemas.openxmlformats.org/drawingml/2006/main" name="アトラス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アトラス</Template>
  <TotalTime>717</TotalTime>
  <Words>631</Words>
  <Application>Microsoft Office PowerPoint</Application>
  <PresentationFormat>ワイド画面</PresentationFormat>
  <Paragraphs>103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Calibri Light</vt:lpstr>
      <vt:lpstr>Rockwell</vt:lpstr>
      <vt:lpstr>Wingdings</vt:lpstr>
      <vt:lpstr>アトラス</vt:lpstr>
      <vt:lpstr>Accessで食品工場における 生産管理データベース作成</vt:lpstr>
      <vt:lpstr>過去動画 Accessレシピ管理の続編</vt:lpstr>
      <vt:lpstr>前回のテーブル構造</vt:lpstr>
      <vt:lpstr>今回のテーブル構造</vt:lpstr>
      <vt:lpstr>今回のテーブル構造 （親子部分）</vt:lpstr>
      <vt:lpstr>今回のテーブル構造 （全体構成）</vt:lpstr>
      <vt:lpstr>食品工場の 入力フォーム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食品工場における 生産管理データベース</dc:title>
  <dc:creator>藤原 英司</dc:creator>
  <cp:lastModifiedBy>藤原 英司</cp:lastModifiedBy>
  <cp:revision>30</cp:revision>
  <cp:lastPrinted>2021-04-17T09:15:24Z</cp:lastPrinted>
  <dcterms:created xsi:type="dcterms:W3CDTF">2021-04-17T01:03:53Z</dcterms:created>
  <dcterms:modified xsi:type="dcterms:W3CDTF">2021-04-17T15:29:17Z</dcterms:modified>
</cp:coreProperties>
</file>